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3"/>
  </p:notesMasterIdLst>
  <p:sldIdLst>
    <p:sldId id="256" r:id="rId2"/>
    <p:sldId id="277" r:id="rId3"/>
    <p:sldId id="300" r:id="rId4"/>
    <p:sldId id="306" r:id="rId5"/>
    <p:sldId id="307" r:id="rId6"/>
    <p:sldId id="301" r:id="rId7"/>
    <p:sldId id="308" r:id="rId8"/>
    <p:sldId id="302" r:id="rId9"/>
    <p:sldId id="303" r:id="rId10"/>
    <p:sldId id="309" r:id="rId11"/>
    <p:sldId id="276" r:id="rId12"/>
    <p:sldId id="279" r:id="rId13"/>
    <p:sldId id="258" r:id="rId14"/>
    <p:sldId id="281" r:id="rId15"/>
    <p:sldId id="259" r:id="rId16"/>
    <p:sldId id="261" r:id="rId17"/>
    <p:sldId id="270" r:id="rId18"/>
    <p:sldId id="260" r:id="rId19"/>
    <p:sldId id="262" r:id="rId20"/>
    <p:sldId id="271" r:id="rId21"/>
    <p:sldId id="266" r:id="rId22"/>
    <p:sldId id="272" r:id="rId23"/>
    <p:sldId id="267" r:id="rId24"/>
    <p:sldId id="268" r:id="rId25"/>
    <p:sldId id="269" r:id="rId26"/>
    <p:sldId id="273" r:id="rId27"/>
    <p:sldId id="263" r:id="rId28"/>
    <p:sldId id="275" r:id="rId29"/>
    <p:sldId id="274" r:id="rId30"/>
    <p:sldId id="265" r:id="rId31"/>
    <p:sldId id="278" r:id="rId32"/>
    <p:sldId id="282" r:id="rId33"/>
    <p:sldId id="283" r:id="rId34"/>
    <p:sldId id="285" r:id="rId35"/>
    <p:sldId id="284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7" r:id="rId45"/>
    <p:sldId id="298" r:id="rId46"/>
    <p:sldId id="295" r:id="rId47"/>
    <p:sldId id="299" r:id="rId48"/>
    <p:sldId id="304" r:id="rId49"/>
    <p:sldId id="310" r:id="rId50"/>
    <p:sldId id="311" r:id="rId51"/>
    <p:sldId id="31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24/10/2017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3.png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40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31.png"/><Relationship Id="rId2" Type="http://schemas.openxmlformats.org/officeDocument/2006/relationships/video" Target="../media/media2.mp4"/><Relationship Id="rId16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4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41.png"/><Relationship Id="rId3" Type="http://schemas.microsoft.com/office/2007/relationships/media" Target="../media/media4.mp4"/><Relationship Id="rId21" Type="http://schemas.openxmlformats.org/officeDocument/2006/relationships/image" Target="../media/image48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40.png"/><Relationship Id="rId2" Type="http://schemas.openxmlformats.org/officeDocument/2006/relationships/video" Target="../media/media2.mp4"/><Relationship Id="rId16" Type="http://schemas.openxmlformats.org/officeDocument/2006/relationships/image" Target="../media/image31.png"/><Relationship Id="rId20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1.4 </a:t>
            </a:r>
            <a:r>
              <a:rPr lang="es-ES" sz="4400" dirty="0" err="1" smtClean="0">
                <a:solidFill>
                  <a:schemeClr val="tx1"/>
                </a:solidFill>
              </a:rPr>
              <a:t>MongoDB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Ventajas: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378" y="1722746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Velocidad de consultas.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Código abierto.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Estructura flexible.</a:t>
            </a:r>
            <a:endParaRPr lang="es-E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6379" y="3591685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Desventajas: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378" y="4109575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Poca eficiencia </a:t>
            </a:r>
            <a:r>
              <a:rPr lang="es-ES" sz="2400" dirty="0"/>
              <a:t>si contiene gran </a:t>
            </a:r>
            <a:r>
              <a:rPr lang="es-ES" sz="2400" dirty="0" smtClean="0"/>
              <a:t>número </a:t>
            </a:r>
            <a:r>
              <a:rPr lang="es-ES" sz="2400" dirty="0"/>
              <a:t>de </a:t>
            </a:r>
            <a:r>
              <a:rPr lang="es-ES" sz="2400" dirty="0" smtClean="0"/>
              <a:t>indexaciones.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T</a:t>
            </a:r>
            <a:r>
              <a:rPr lang="es-ES" sz="2400" dirty="0" smtClean="0"/>
              <a:t>iene </a:t>
            </a:r>
            <a:r>
              <a:rPr lang="es-ES" sz="2400" dirty="0"/>
              <a:t>una baja velocidad en generar o modificar </a:t>
            </a:r>
            <a:r>
              <a:rPr lang="es-ES" sz="2400" dirty="0" smtClean="0"/>
              <a:t>información.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No garantiza consistencia.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754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557220"/>
            <a:ext cx="100672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SPA y </a:t>
            </a:r>
            <a:r>
              <a:rPr lang="es-ES" sz="2400" dirty="0" smtClean="0"/>
              <a:t>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ptima.</a:t>
            </a:r>
          </a:p>
          <a:p>
            <a:pPr algn="just"/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</a:t>
            </a:r>
            <a:r>
              <a:rPr lang="es-ES" sz="2400" dirty="0"/>
              <a:t>ó</a:t>
            </a:r>
            <a:r>
              <a:rPr lang="es-ES" sz="2400" dirty="0" smtClean="0"/>
              <a:t>n </a:t>
            </a:r>
            <a:r>
              <a:rPr lang="es-ES" sz="2400" dirty="0"/>
              <a:t>web SPA creada con Angular es una web de una sola </a:t>
            </a:r>
            <a:r>
              <a:rPr lang="es-ES" sz="2400" dirty="0" smtClean="0"/>
              <a:t>página</a:t>
            </a:r>
            <a:r>
              <a:rPr lang="es-ES" sz="2400" dirty="0"/>
              <a:t>, en la cual la </a:t>
            </a:r>
            <a:r>
              <a:rPr lang="es-ES" sz="2400" dirty="0" smtClean="0"/>
              <a:t>navegación</a:t>
            </a:r>
            <a:r>
              <a:rPr lang="es-ES" sz="2400" dirty="0"/>
              <a:t> </a:t>
            </a:r>
            <a:r>
              <a:rPr lang="es-ES" sz="2400" dirty="0" smtClean="0"/>
              <a:t>y la </a:t>
            </a:r>
            <a:r>
              <a:rPr lang="es-ES" sz="2400" dirty="0"/>
              <a:t>carga de datos, se realiza de </a:t>
            </a:r>
            <a:r>
              <a:rPr lang="es-ES" sz="2400" dirty="0" smtClean="0"/>
              <a:t>manera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Fundamentos: componentes, programación reactiva, ES6 y TypeScript.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Lenguajes</a:t>
            </a:r>
            <a:r>
              <a:rPr lang="es-ES" sz="2400" b="1" dirty="0" smtClean="0"/>
              <a:t>: </a:t>
            </a:r>
            <a:r>
              <a:rPr lang="es-ES" sz="2400" dirty="0" smtClean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Componentes</a:t>
            </a:r>
            <a:r>
              <a:rPr lang="es-ES" sz="2400" dirty="0" smtClean="0"/>
              <a:t>: </a:t>
            </a:r>
            <a:r>
              <a:rPr lang="es-ES" sz="2400" dirty="0"/>
              <a:t>p</a:t>
            </a:r>
            <a:r>
              <a:rPr lang="es-ES" sz="2400" dirty="0" smtClean="0"/>
              <a:t>ieza </a:t>
            </a:r>
            <a:r>
              <a:rPr lang="es-ES" sz="2400" dirty="0"/>
              <a:t>de </a:t>
            </a:r>
            <a:r>
              <a:rPr lang="es-ES" sz="2400" dirty="0" smtClean="0"/>
              <a:t>código </a:t>
            </a:r>
            <a:r>
              <a:rPr lang="es-ES" sz="2400" dirty="0"/>
              <a:t>que controla una parte de la vista</a:t>
            </a:r>
            <a:r>
              <a:rPr lang="es-ES" sz="2400" dirty="0" smtClean="0"/>
              <a:t>. Una aplicación en Angular es un componente que contiene varios subcomponentes.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Modularización</a:t>
            </a:r>
            <a:r>
              <a:rPr lang="es-ES" sz="2400" b="1" dirty="0" smtClean="0"/>
              <a:t>: </a:t>
            </a:r>
            <a:r>
              <a:rPr lang="es-ES" sz="2400" dirty="0"/>
              <a:t>l</a:t>
            </a:r>
            <a:r>
              <a:rPr lang="es-ES" sz="2400" dirty="0" smtClean="0"/>
              <a:t>a filosofía </a:t>
            </a:r>
            <a:r>
              <a:rPr lang="es-ES" sz="2400" dirty="0"/>
              <a:t>de Angular empuja hacia que todo sea modular. Se crea una clase, se exporta </a:t>
            </a:r>
            <a:r>
              <a:rPr lang="es-ES" sz="2400" dirty="0" smtClean="0"/>
              <a:t>y ya está disponible </a:t>
            </a:r>
            <a:r>
              <a:rPr lang="es-ES" sz="2400" dirty="0"/>
              <a:t>para ser importada en otro componente o en otra parte de la </a:t>
            </a:r>
            <a:r>
              <a:rPr lang="es-ES" sz="2400" dirty="0" smtClean="0"/>
              <a:t>aplicación y </a:t>
            </a:r>
            <a:r>
              <a:rPr lang="es-ES" sz="2400" dirty="0"/>
              <a:t>ser </a:t>
            </a:r>
            <a:r>
              <a:rPr lang="es-ES" sz="2400" dirty="0" smtClean="0"/>
              <a:t>reutilizada</a:t>
            </a:r>
            <a:r>
              <a:rPr lang="es-ES" sz="2400" dirty="0"/>
              <a:t>.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</a:t>
            </a:r>
            <a:r>
              <a:rPr lang="es-ES" sz="2400" dirty="0" smtClean="0"/>
              <a:t>.</a:t>
            </a:r>
          </a:p>
          <a:p>
            <a:pPr algn="just"/>
            <a:endParaRPr lang="es-ES_tradnl" sz="2400" b="1" u="sng" dirty="0">
              <a:solidFill>
                <a:schemeClr val="accent6"/>
              </a:solidFill>
            </a:endParaRPr>
          </a:p>
          <a:p>
            <a:r>
              <a:rPr lang="es-ES" sz="2400" dirty="0"/>
              <a:t>Existe un controlador por cada modelo de datos, en cada uno de los cuales existen </a:t>
            </a:r>
            <a:r>
              <a:rPr lang="es-ES" sz="2400" dirty="0" smtClean="0"/>
              <a:t>funciones para </a:t>
            </a:r>
            <a:r>
              <a:rPr lang="es-ES" sz="2400" dirty="0"/>
              <a:t>llevar a </a:t>
            </a:r>
            <a:r>
              <a:rPr lang="es-ES" sz="2400" dirty="0" smtClean="0"/>
              <a:t>cabo diferentes interacciones </a:t>
            </a:r>
            <a:r>
              <a:rPr lang="es-ES" sz="2400" dirty="0"/>
              <a:t>con la base de datos. 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Las interacciones </a:t>
            </a:r>
            <a:r>
              <a:rPr lang="es-ES" sz="2400" dirty="0"/>
              <a:t>suele ser </a:t>
            </a:r>
            <a:r>
              <a:rPr lang="es-ES" sz="2400" dirty="0" smtClean="0"/>
              <a:t>que añadir </a:t>
            </a:r>
            <a:r>
              <a:rPr lang="es-ES" sz="2400" dirty="0"/>
              <a:t>datos, actualizarlos o eliminarlos.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2258328"/>
            <a:ext cx="87800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 una base de </a:t>
            </a:r>
            <a:r>
              <a:rPr lang="es-ES" sz="2400" dirty="0"/>
              <a:t>datos no relacional: los datos </a:t>
            </a:r>
            <a:r>
              <a:rPr lang="es-ES" sz="2400" dirty="0" smtClean="0"/>
              <a:t>orientada </a:t>
            </a:r>
            <a:r>
              <a:rPr lang="es-ES" sz="2400" dirty="0"/>
              <a:t>a </a:t>
            </a:r>
            <a:r>
              <a:rPr lang="es-ES" sz="2400" dirty="0" smtClean="0"/>
              <a:t>documentos.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3.1 Desarrollo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64" y="1374367"/>
            <a:ext cx="10067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Bindeo de datos: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2877856"/>
            <a:ext cx="5823751" cy="35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6" y="3509304"/>
            <a:ext cx="4816079" cy="229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80" y="2293599"/>
            <a:ext cx="41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Dentro del componente: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0396" y="2877856"/>
            <a:ext cx="460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 componentes: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6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324291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3.2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2463" b="5579"/>
          <a:stretch/>
        </p:blipFill>
        <p:spPr>
          <a:xfrm>
            <a:off x="6676007" y="3022065"/>
            <a:ext cx="5211191" cy="2917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280010"/>
            <a:ext cx="59883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utilidad, aunque </a:t>
            </a:r>
            <a:r>
              <a:rPr lang="es-ES" sz="2000" dirty="0" smtClean="0"/>
              <a:t>aun así́ </a:t>
            </a:r>
            <a:r>
              <a:rPr lang="es-ES" sz="2000" dirty="0"/>
              <a:t>tampoco tiene mal </a:t>
            </a:r>
            <a:r>
              <a:rPr lang="es-ES" sz="2000" dirty="0" smtClean="0"/>
              <a:t>puntuación. Creo </a:t>
            </a:r>
            <a:r>
              <a:rPr lang="es-ES" sz="2000" dirty="0"/>
              <a:t>que al ser una </a:t>
            </a:r>
            <a:r>
              <a:rPr lang="es-ES" sz="2000" dirty="0" smtClean="0"/>
              <a:t>aplicación </a:t>
            </a:r>
            <a:r>
              <a:rPr lang="es-ES" sz="2000" dirty="0"/>
              <a:t>con una funcionalidad ya conocida por los usuarios, no llama </a:t>
            </a:r>
            <a:r>
              <a:rPr lang="es-ES" sz="2000" dirty="0" smtClean="0"/>
              <a:t>la atención </a:t>
            </a:r>
            <a:r>
              <a:rPr lang="es-ES" sz="2000" dirty="0"/>
              <a:t>especialmente por lo que ha podido repercutir en la nota sobre este punto.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4</a:t>
            </a:r>
            <a:r>
              <a:rPr lang="es-ES_tradnl" sz="6600" dirty="0" smtClean="0">
                <a:solidFill>
                  <a:schemeClr val="tx1"/>
                </a:solidFill>
              </a:rPr>
              <a:t>. Conclusiones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1.2 Ionic 2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38" y="1864310"/>
            <a:ext cx="1677078" cy="4640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379" y="1864310"/>
            <a:ext cx="6109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b="1" dirty="0"/>
              <a:t>: </a:t>
            </a:r>
            <a:r>
              <a:rPr lang="es-ES" sz="2400" dirty="0" smtClean="0"/>
              <a:t>los </a:t>
            </a:r>
            <a:r>
              <a:rPr lang="es-ES" sz="2400" dirty="0"/>
              <a:t>componentes de Ionic se adaptan al dispositivo estéticamente. </a:t>
            </a:r>
            <a:r>
              <a:rPr lang="es-ES" sz="2400" dirty="0" smtClean="0"/>
              <a:t>Manteniendo </a:t>
            </a:r>
            <a:r>
              <a:rPr lang="es-ES" sz="2400" dirty="0"/>
              <a:t>el mismo código, en un dispositivo iOS tiene diferente vista que en un dispositivo Android.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08408" y="898525"/>
            <a:ext cx="318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Estructura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344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. </a:t>
            </a:r>
            <a:r>
              <a:rPr lang="es-ES" sz="2400" dirty="0"/>
              <a:t>Base de datos no relacional: los datos no son almacenados </a:t>
            </a:r>
            <a:r>
              <a:rPr lang="es-ES" sz="2400" dirty="0" smtClean="0"/>
              <a:t>en tablas </a:t>
            </a:r>
            <a:r>
              <a:rPr lang="es-ES" sz="2400" dirty="0"/>
              <a:t>y no garantiza 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Es una base de datos orientada a documentos, es decir, los documentos son almacenados en BSON, que es una representación binaria de </a:t>
            </a:r>
            <a:r>
              <a:rPr lang="es-ES" sz="2400" dirty="0" smtClean="0"/>
              <a:t>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3305</TotalTime>
  <Words>1344</Words>
  <Application>Microsoft Office PowerPoint</Application>
  <PresentationFormat>Widescreen</PresentationFormat>
  <Paragraphs>259</Paragraphs>
  <Slides>51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Century Gothic</vt:lpstr>
      <vt:lpstr>Courier New</vt:lpstr>
      <vt:lpstr>Wingdings 3</vt:lpstr>
      <vt:lpstr>Ion</vt:lpstr>
      <vt:lpstr>Proyecto fin de grado</vt:lpstr>
      <vt:lpstr>1. Introducción</vt:lpstr>
      <vt:lpstr>1.1 Angular</vt:lpstr>
      <vt:lpstr>1.1 Angular </vt:lpstr>
      <vt:lpstr>1.1 Angular </vt:lpstr>
      <vt:lpstr>1.2 Ionic 2</vt:lpstr>
      <vt:lpstr>1.2 Ionic 2 </vt:lpstr>
      <vt:lpstr>1.3 Express</vt:lpstr>
      <vt:lpstr>1.4 MongoDB</vt:lpstr>
      <vt:lpstr>1.4 MongoDB 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Desarrollo de la prueba </vt:lpstr>
      <vt:lpstr>3.2 Conclusiones de la prueba </vt:lpstr>
      <vt:lpstr>4. Conclusiones 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22</cp:revision>
  <dcterms:created xsi:type="dcterms:W3CDTF">2017-10-04T10:09:46Z</dcterms:created>
  <dcterms:modified xsi:type="dcterms:W3CDTF">2017-10-24T11:01:23Z</dcterms:modified>
</cp:coreProperties>
</file>